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3" r:id="rId3"/>
    <p:sldId id="266" r:id="rId4"/>
    <p:sldId id="259" r:id="rId5"/>
    <p:sldId id="262" r:id="rId6"/>
    <p:sldId id="261" r:id="rId7"/>
    <p:sldId id="264" r:id="rId8"/>
    <p:sldId id="265" r:id="rId9"/>
    <p:sldId id="257" r:id="rId10"/>
    <p:sldId id="267" r:id="rId11"/>
    <p:sldId id="268" r:id="rId1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5"/>
    <p:restoredTop sz="94626"/>
  </p:normalViewPr>
  <p:slideViewPr>
    <p:cSldViewPr snapToGrid="0">
      <p:cViewPr varScale="1">
        <p:scale>
          <a:sx n="42" d="100"/>
          <a:sy n="42" d="100"/>
        </p:scale>
        <p:origin x="9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083D-4729-4A7B-A911-94BEA73AF843}" type="datetimeFigureOut">
              <a:rPr lang="es-CO" smtClean="0"/>
              <a:t>02/09/2016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17680-FAD4-4693-9D58-8CF17251C4BE}" type="slidenum">
              <a:rPr lang="es-CO" smtClean="0"/>
              <a:t>‹Nº›</a:t>
            </a:fld>
            <a:endParaRPr lang="es-CO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1009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083D-4729-4A7B-A911-94BEA73AF843}" type="datetimeFigureOut">
              <a:rPr lang="es-CO" smtClean="0"/>
              <a:t>02/09/2016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17680-FAD4-4693-9D58-8CF17251C4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11545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083D-4729-4A7B-A911-94BEA73AF843}" type="datetimeFigureOut">
              <a:rPr lang="es-CO" smtClean="0"/>
              <a:t>02/09/2016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17680-FAD4-4693-9D58-8CF17251C4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52332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083D-4729-4A7B-A911-94BEA73AF843}" type="datetimeFigureOut">
              <a:rPr lang="es-CO" smtClean="0"/>
              <a:t>02/09/2016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17680-FAD4-4693-9D58-8CF17251C4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95645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083D-4729-4A7B-A911-94BEA73AF843}" type="datetimeFigureOut">
              <a:rPr lang="es-CO" smtClean="0"/>
              <a:t>02/09/2016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17680-FAD4-4693-9D58-8CF17251C4BE}" type="slidenum">
              <a:rPr lang="es-CO" smtClean="0"/>
              <a:t>‹Nº›</a:t>
            </a:fld>
            <a:endParaRPr lang="es-CO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2113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083D-4729-4A7B-A911-94BEA73AF843}" type="datetimeFigureOut">
              <a:rPr lang="es-CO" smtClean="0"/>
              <a:t>02/09/2016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17680-FAD4-4693-9D58-8CF17251C4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92047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083D-4729-4A7B-A911-94BEA73AF843}" type="datetimeFigureOut">
              <a:rPr lang="es-CO" smtClean="0"/>
              <a:t>02/09/2016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17680-FAD4-4693-9D58-8CF17251C4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5629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083D-4729-4A7B-A911-94BEA73AF843}" type="datetimeFigureOut">
              <a:rPr lang="es-CO" smtClean="0"/>
              <a:t>02/09/2016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17680-FAD4-4693-9D58-8CF17251C4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3510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083D-4729-4A7B-A911-94BEA73AF843}" type="datetimeFigureOut">
              <a:rPr lang="es-CO" smtClean="0"/>
              <a:t>02/09/2016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17680-FAD4-4693-9D58-8CF17251C4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92522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83C7083D-4729-4A7B-A911-94BEA73AF843}" type="datetimeFigureOut">
              <a:rPr lang="es-CO" smtClean="0"/>
              <a:t>02/09/2016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7E17680-FAD4-4693-9D58-8CF17251C4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46228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083D-4729-4A7B-A911-94BEA73AF843}" type="datetimeFigureOut">
              <a:rPr lang="es-CO" smtClean="0"/>
              <a:t>02/09/2016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17680-FAD4-4693-9D58-8CF17251C4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439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3C7083D-4729-4A7B-A911-94BEA73AF843}" type="datetimeFigureOut">
              <a:rPr lang="es-CO" smtClean="0"/>
              <a:t>02/09/2016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7E17680-FAD4-4693-9D58-8CF17251C4BE}" type="slidenum">
              <a:rPr lang="es-CO" smtClean="0"/>
              <a:t>‹Nº›</a:t>
            </a:fld>
            <a:endParaRPr lang="es-CO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0432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tif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tiff"/><Relationship Id="rId3" Type="http://schemas.openxmlformats.org/officeDocument/2006/relationships/image" Target="../media/image10.jpg"/><Relationship Id="rId7" Type="http://schemas.openxmlformats.org/officeDocument/2006/relationships/image" Target="../media/image14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tiff"/><Relationship Id="rId5" Type="http://schemas.openxmlformats.org/officeDocument/2006/relationships/image" Target="../media/image12.tiff"/><Relationship Id="rId10" Type="http://schemas.openxmlformats.org/officeDocument/2006/relationships/image" Target="../media/image17.tiff"/><Relationship Id="rId4" Type="http://schemas.openxmlformats.org/officeDocument/2006/relationships/image" Target="../media/image11.tiff"/><Relationship Id="rId9" Type="http://schemas.openxmlformats.org/officeDocument/2006/relationships/image" Target="../media/image16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tiff"/><Relationship Id="rId5" Type="http://schemas.openxmlformats.org/officeDocument/2006/relationships/image" Target="../media/image21.tiff"/><Relationship Id="rId4" Type="http://schemas.openxmlformats.org/officeDocument/2006/relationships/image" Target="../media/image20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tiff"/><Relationship Id="rId3" Type="http://schemas.openxmlformats.org/officeDocument/2006/relationships/image" Target="../media/image28.png"/><Relationship Id="rId7" Type="http://schemas.openxmlformats.org/officeDocument/2006/relationships/image" Target="../media/image32.tif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20140" y="1947672"/>
            <a:ext cx="10058400" cy="3566160"/>
          </a:xfrm>
        </p:spPr>
        <p:txBody>
          <a:bodyPr/>
          <a:lstStyle/>
          <a:p>
            <a:r>
              <a:rPr lang="es-CO" b="1" dirty="0" smtClean="0"/>
              <a:t>Unidad 1</a:t>
            </a:r>
            <a:r>
              <a:rPr lang="es-CO" dirty="0" smtClean="0"/>
              <a:t/>
            </a:r>
            <a:br>
              <a:rPr lang="es-CO" dirty="0" smtClean="0"/>
            </a:br>
            <a:r>
              <a:rPr lang="es-CO" dirty="0" smtClean="0"/>
              <a:t>MEJORA </a:t>
            </a:r>
            <a:r>
              <a:rPr lang="es-CO" dirty="0"/>
              <a:t>FÍSICAMENTE EN TU DEPORTE</a:t>
            </a:r>
          </a:p>
        </p:txBody>
      </p:sp>
    </p:spTree>
    <p:extLst>
      <p:ext uri="{BB962C8B-B14F-4D97-AF65-F5344CB8AC3E}">
        <p14:creationId xmlns:p14="http://schemas.microsoft.com/office/powerpoint/2010/main" val="326058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23010" y="434340"/>
            <a:ext cx="10058400" cy="891540"/>
          </a:xfrm>
        </p:spPr>
        <p:txBody>
          <a:bodyPr/>
          <a:lstStyle/>
          <a:p>
            <a:r>
              <a:rPr lang="es-CO" b="1" dirty="0" smtClean="0">
                <a:solidFill>
                  <a:srgbClr val="FF0000"/>
                </a:solidFill>
              </a:rPr>
              <a:t>TAREA FINAL DE LA UNIDAD</a:t>
            </a:r>
            <a:endParaRPr lang="es-CO" b="1" dirty="0">
              <a:solidFill>
                <a:srgbClr val="FF0000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77240" y="1325880"/>
            <a:ext cx="10949940" cy="402336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CO" sz="2800" b="1" dirty="0" smtClean="0"/>
              <a:t>Imagina </a:t>
            </a:r>
            <a:r>
              <a:rPr lang="es-CO" sz="2800" b="1" dirty="0"/>
              <a:t>que eres un deportista y tu entrenador necesita que mejores físicamente en tu deporte para que logres mejorar tu rendimiento en la competencia</a:t>
            </a:r>
            <a:r>
              <a:rPr lang="es-CO" sz="2800" b="1" dirty="0" smtClean="0"/>
              <a:t>.</a:t>
            </a:r>
            <a:r>
              <a:rPr lang="es-CO" sz="2800" dirty="0"/>
              <a:t/>
            </a:r>
            <a:br>
              <a:rPr lang="es-CO" sz="2800" dirty="0"/>
            </a:br>
            <a:r>
              <a:rPr lang="es-CO" sz="2800" dirty="0"/>
              <a:t>Organizados en grupos de 3-4 integrantes, diseñarán y aplicarán un Plan de mejoramiento de las Capacidades Físicas Básicas (Fuerza-Velocidad-Resistencia-Flexibilidad) en un deporte </a:t>
            </a:r>
            <a:r>
              <a:rPr lang="es-CO" sz="2800" dirty="0" smtClean="0"/>
              <a:t>seleccionado. </a:t>
            </a:r>
          </a:p>
          <a:p>
            <a:pPr marL="0" indent="0" algn="just">
              <a:buNone/>
            </a:pPr>
            <a:r>
              <a:rPr lang="es-CO" sz="2800" dirty="0" smtClean="0"/>
              <a:t>Cada </a:t>
            </a:r>
            <a:r>
              <a:rPr lang="es-CO" sz="2800" dirty="0"/>
              <a:t>estudiante escogerá una capacidad física para diseñar por </a:t>
            </a:r>
            <a:r>
              <a:rPr lang="es-CO" sz="2800" dirty="0" smtClean="0"/>
              <a:t>escrito actividades </a:t>
            </a:r>
            <a:r>
              <a:rPr lang="es-CO" sz="2800" dirty="0"/>
              <a:t>(juegos y ejercicios) de menor a mayor exigencia y las desarrollará en cuatro sesiones. En la primera sesión presentará el </a:t>
            </a:r>
            <a:r>
              <a:rPr lang="es-CO" sz="2800" dirty="0" smtClean="0"/>
              <a:t>registro </a:t>
            </a:r>
            <a:r>
              <a:rPr lang="es-CO" sz="2800" dirty="0"/>
              <a:t>escrito </a:t>
            </a:r>
            <a:r>
              <a:rPr lang="es-CO" sz="2800" dirty="0" smtClean="0"/>
              <a:t>DE TODAS LAS SESIONES y desarrollará el primero. Los </a:t>
            </a:r>
            <a:r>
              <a:rPr lang="es-CO" sz="2800" dirty="0"/>
              <a:t>registros escritos deben ser individuales y bien presentados, serán entregados </a:t>
            </a:r>
            <a:r>
              <a:rPr lang="es-CO" sz="2800" dirty="0" smtClean="0"/>
              <a:t>con la retroalimentación para que sean corregidos y complementados.</a:t>
            </a:r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13467412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2595463"/>
            <a:ext cx="3063240" cy="1450757"/>
          </a:xfrm>
        </p:spPr>
        <p:txBody>
          <a:bodyPr>
            <a:normAutofit fontScale="90000"/>
          </a:bodyPr>
          <a:lstStyle/>
          <a:p>
            <a:r>
              <a:rPr lang="es-CO" b="1" dirty="0">
                <a:solidFill>
                  <a:srgbClr val="FF0000"/>
                </a:solidFill>
              </a:rPr>
              <a:t>ESTRUCTURA DE LA TAREA FINAL DE LA UNIDAD:</a:t>
            </a:r>
            <a:endParaRPr lang="es-CO" dirty="0">
              <a:solidFill>
                <a:srgbClr val="FF0000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246120" y="228600"/>
            <a:ext cx="8572500" cy="6286500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es-CO" sz="2400" dirty="0" smtClean="0"/>
              <a:t/>
            </a:r>
            <a:br>
              <a:rPr lang="es-CO" sz="2400" dirty="0" smtClean="0"/>
            </a:br>
            <a:r>
              <a:rPr lang="es-CO" sz="2400" b="1" dirty="0" smtClean="0"/>
              <a:t>1</a:t>
            </a:r>
            <a:r>
              <a:rPr lang="es-CO" sz="2400" b="1" dirty="0"/>
              <a:t>. Introducción</a:t>
            </a:r>
            <a:r>
              <a:rPr lang="es-CO" sz="2400" dirty="0"/>
              <a:t/>
            </a:r>
            <a:br>
              <a:rPr lang="es-CO" sz="2400" dirty="0"/>
            </a:br>
            <a:r>
              <a:rPr lang="es-CO" sz="2400" dirty="0"/>
              <a:t>2. Definición de cada una de las Capacidades Físicas Básicas y tipos. Terminología apropiada</a:t>
            </a:r>
            <a:br>
              <a:rPr lang="es-CO" sz="2400" dirty="0"/>
            </a:br>
            <a:r>
              <a:rPr lang="es-CO" sz="2400" dirty="0"/>
              <a:t>2.1. Flexibilidad</a:t>
            </a:r>
            <a:br>
              <a:rPr lang="es-CO" sz="2400" dirty="0"/>
            </a:br>
            <a:r>
              <a:rPr lang="es-CO" sz="2400" dirty="0"/>
              <a:t>2.2. Velocidad</a:t>
            </a:r>
            <a:br>
              <a:rPr lang="es-CO" sz="2400" dirty="0"/>
            </a:br>
            <a:r>
              <a:rPr lang="es-CO" sz="2400" dirty="0"/>
              <a:t>2.3. Fuerza</a:t>
            </a:r>
            <a:br>
              <a:rPr lang="es-CO" sz="2400" dirty="0"/>
            </a:br>
            <a:r>
              <a:rPr lang="es-CO" sz="2400" dirty="0"/>
              <a:t>2.4. Resistencia</a:t>
            </a:r>
            <a:br>
              <a:rPr lang="es-CO" sz="2400" dirty="0"/>
            </a:br>
            <a:r>
              <a:rPr lang="es-CO" sz="2400" dirty="0"/>
              <a:t>3. Registro individual del diseño de la planeación (retroalimentado): Descripción e ilustración (fotos y/o imágenes) de ejercicios y juegos para el desarrollo de las capacidades físicas básicas. Terminología apropiada</a:t>
            </a:r>
            <a:r>
              <a:rPr lang="es-CO" sz="2400" dirty="0"/>
              <a:t/>
            </a:r>
            <a:br>
              <a:rPr lang="es-CO" sz="2400" dirty="0"/>
            </a:br>
            <a:r>
              <a:rPr lang="es-CO" sz="2400" b="1" dirty="0"/>
              <a:t>4. Plan Grupal de mejoramiento de las capacidades físicas en un deporte seleccionado (4 sesiones)</a:t>
            </a:r>
            <a:r>
              <a:rPr lang="es-CO" sz="2400" dirty="0"/>
              <a:t/>
            </a:r>
            <a:br>
              <a:rPr lang="es-CO" sz="2400" dirty="0"/>
            </a:br>
            <a:r>
              <a:rPr lang="es-CO" sz="2400" b="1" dirty="0"/>
              <a:t>5. Respuesta a la pregunta debatible:</a:t>
            </a:r>
            <a:r>
              <a:rPr lang="es-CO" sz="2400" dirty="0"/>
              <a:t/>
            </a:r>
            <a:br>
              <a:rPr lang="es-CO" sz="2400" dirty="0"/>
            </a:br>
            <a:r>
              <a:rPr lang="es-CO" sz="2400" dirty="0"/>
              <a:t>¿Cómo influye en el desarrollo físico de las personas el entrenamiento de las capacidades físicas?</a:t>
            </a:r>
            <a:r>
              <a:rPr lang="es-CO" sz="2400" dirty="0"/>
              <a:t/>
            </a:r>
            <a:br>
              <a:rPr lang="es-CO" sz="2400" dirty="0"/>
            </a:br>
            <a:r>
              <a:rPr lang="es-CO" sz="2400" b="1" dirty="0"/>
              <a:t>6. Reflexión y conclusiones. ¿Qué aprendimos durante la unidad? ¿Qué habilidades aplicamos durante el trabajo en equipo?</a:t>
            </a:r>
            <a:r>
              <a:rPr lang="es-CO" sz="2400" dirty="0"/>
              <a:t/>
            </a:r>
            <a:br>
              <a:rPr lang="es-CO" sz="2400" dirty="0"/>
            </a:b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3817294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3425" y="537846"/>
            <a:ext cx="3811604" cy="1450757"/>
          </a:xfrm>
          <a:solidFill>
            <a:srgbClr val="92D050"/>
          </a:solidFill>
        </p:spPr>
        <p:txBody>
          <a:bodyPr/>
          <a:lstStyle/>
          <a:p>
            <a:r>
              <a:rPr lang="es-ES_tradnl" dirty="0" smtClean="0"/>
              <a:t>Enunciado de </a:t>
            </a:r>
            <a:r>
              <a:rPr lang="es-ES_tradnl" dirty="0" err="1" smtClean="0"/>
              <a:t>indagaci</a:t>
            </a:r>
            <a:r>
              <a:rPr lang="es-ES" dirty="0" err="1" smtClean="0"/>
              <a:t>ón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290457" y="499054"/>
            <a:ext cx="6266046" cy="2751106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s-ES" sz="3200" dirty="0"/>
              <a:t>Los seres humanos podemos lograr un cambio en el desarrollo físico y perfeccionar los movimientos en cada deporte a través de un plan de mejoramiento de las capacidades físicas.</a:t>
            </a:r>
            <a:endParaRPr lang="es-ES_tradnl" sz="32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056" y="2116858"/>
            <a:ext cx="3962400" cy="20574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457" y="3473823"/>
            <a:ext cx="3289300" cy="24638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9757" y="3473823"/>
            <a:ext cx="3289300" cy="24638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149" y="4302513"/>
            <a:ext cx="4723407" cy="2339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7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1795" y="797932"/>
            <a:ext cx="4636770" cy="842010"/>
          </a:xfrm>
        </p:spPr>
        <p:txBody>
          <a:bodyPr>
            <a:normAutofit fontScale="90000"/>
          </a:bodyPr>
          <a:lstStyle/>
          <a:p>
            <a:r>
              <a:rPr lang="es-ES_tradnl" b="1" dirty="0" smtClean="0"/>
              <a:t>CONCEPTO CLAVE: </a:t>
            </a:r>
            <a:r>
              <a:rPr lang="es-ES_tradnl" dirty="0" smtClean="0"/>
              <a:t>Cambio</a:t>
            </a:r>
            <a:endParaRPr lang="es-ES_tradnl" dirty="0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666750" y="3491999"/>
            <a:ext cx="4533900" cy="24955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4400" b="1" dirty="0" smtClean="0"/>
              <a:t>CONCEPTOS</a:t>
            </a:r>
            <a:endParaRPr lang="es-ES_tradnl" sz="4400" b="1" dirty="0"/>
          </a:p>
          <a:p>
            <a:r>
              <a:rPr lang="es-ES_tradnl" sz="4400" b="1" dirty="0" smtClean="0"/>
              <a:t>RELACIONADOS:</a:t>
            </a:r>
            <a:r>
              <a:rPr lang="es-ES_tradnl" sz="4400" dirty="0" smtClean="0"/>
              <a:t> Perfeccionamiento y movimiento</a:t>
            </a:r>
            <a:endParaRPr lang="es-ES_tradnl" sz="4400" dirty="0"/>
          </a:p>
        </p:txBody>
      </p:sp>
      <p:sp>
        <p:nvSpPr>
          <p:cNvPr id="5" name="Rectángulo 4"/>
          <p:cNvSpPr/>
          <p:nvPr/>
        </p:nvSpPr>
        <p:spPr>
          <a:xfrm>
            <a:off x="7277100" y="530409"/>
            <a:ext cx="4293870" cy="5247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tabLst>
                <a:tab pos="288290" algn="l"/>
                <a:tab pos="575945" algn="l"/>
                <a:tab pos="864235" algn="l"/>
                <a:tab pos="1151890" algn="l"/>
              </a:tabLst>
            </a:pPr>
            <a:r>
              <a:rPr lang="es-ES" sz="4000" b="1" dirty="0" smtClean="0">
                <a:latin typeface="+mj-lt"/>
                <a:ea typeface="Calibri" charset="0"/>
                <a:cs typeface="Times New Roman" charset="0"/>
              </a:rPr>
              <a:t>CONTEXTO GLOBAL: </a:t>
            </a:r>
            <a:r>
              <a:rPr lang="es-ES" sz="4000" dirty="0" smtClean="0">
                <a:latin typeface="+mj-lt"/>
                <a:ea typeface="Calibri" charset="0"/>
                <a:cs typeface="Times New Roman" charset="0"/>
              </a:rPr>
              <a:t>Identidades </a:t>
            </a:r>
            <a:r>
              <a:rPr lang="es-ES" sz="4000" dirty="0">
                <a:latin typeface="+mj-lt"/>
                <a:ea typeface="Calibri" charset="0"/>
                <a:cs typeface="Times New Roman" charset="0"/>
              </a:rPr>
              <a:t>y Las Relaciones</a:t>
            </a:r>
            <a:endParaRPr lang="es-ES_tradnl" sz="4000" dirty="0">
              <a:latin typeface="+mj-lt"/>
              <a:ea typeface="Calibri" charset="0"/>
              <a:cs typeface="Times New Roman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tabLst>
                <a:tab pos="288290" algn="l"/>
                <a:tab pos="575945" algn="l"/>
                <a:tab pos="864235" algn="l"/>
                <a:tab pos="1151890" algn="l"/>
              </a:tabLst>
            </a:pPr>
            <a:r>
              <a:rPr lang="es-ES" sz="4000" b="1" dirty="0">
                <a:latin typeface="+mj-lt"/>
                <a:ea typeface="Calibri" charset="0"/>
                <a:cs typeface="Times New Roman" charset="0"/>
              </a:rPr>
              <a:t>La salud personal, física, mental, social y espiritual.</a:t>
            </a:r>
            <a:r>
              <a:rPr lang="es-ES" sz="4000" dirty="0">
                <a:latin typeface="+mj-lt"/>
                <a:ea typeface="Calibri" charset="0"/>
                <a:cs typeface="Times New Roman" charset="0"/>
              </a:rPr>
              <a:t> </a:t>
            </a:r>
            <a:endParaRPr lang="es-ES_tradnl" sz="4000" dirty="0">
              <a:latin typeface="+mj-lt"/>
              <a:ea typeface="Calibri" charset="0"/>
              <a:cs typeface="Times New Roman" charset="0"/>
            </a:endParaRPr>
          </a:p>
          <a:p>
            <a:r>
              <a:rPr lang="es-ES" sz="4000" b="1" dirty="0">
                <a:latin typeface="+mj-lt"/>
                <a:ea typeface="Calibri" charset="0"/>
              </a:rPr>
              <a:t>Posible exploración: </a:t>
            </a:r>
            <a:r>
              <a:rPr lang="es-ES" sz="4000" dirty="0">
                <a:latin typeface="+mj-lt"/>
                <a:ea typeface="Calibri" charset="0"/>
              </a:rPr>
              <a:t>Desarrollo Físico</a:t>
            </a:r>
            <a:r>
              <a:rPr lang="es-ES_tradnl" sz="4000" dirty="0">
                <a:latin typeface="+mj-lt"/>
              </a:rPr>
              <a:t> 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285" y="1766405"/>
            <a:ext cx="3637280" cy="1603416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8565" y="3369821"/>
            <a:ext cx="2065655" cy="1156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63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817" y="-363711"/>
            <a:ext cx="9814559" cy="7796816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73740" y="215154"/>
            <a:ext cx="1810871" cy="5827058"/>
          </a:xfrm>
        </p:spPr>
        <p:txBody>
          <a:bodyPr vert="vert270">
            <a:noAutofit/>
          </a:bodyPr>
          <a:lstStyle/>
          <a:p>
            <a:pPr algn="ctr"/>
            <a:r>
              <a:rPr lang="es-CO" sz="6000" b="1" dirty="0" smtClean="0">
                <a:solidFill>
                  <a:schemeClr val="tx1"/>
                </a:solidFill>
              </a:rPr>
              <a:t>¿Cuál es tu deporte preferido?</a:t>
            </a:r>
            <a:endParaRPr lang="es-CO" sz="6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7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528" y="1870226"/>
            <a:ext cx="4131745" cy="2324909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5622" y="2871355"/>
            <a:ext cx="1668138" cy="1499213"/>
          </a:xfrm>
          <a:prstGeom prst="rect">
            <a:avLst/>
          </a:prstGeom>
        </p:spPr>
      </p:pic>
      <p:sp>
        <p:nvSpPr>
          <p:cNvPr id="16" name="Llamada de nube 15"/>
          <p:cNvSpPr/>
          <p:nvPr/>
        </p:nvSpPr>
        <p:spPr>
          <a:xfrm rot="372580">
            <a:off x="6922930" y="-14758"/>
            <a:ext cx="5410715" cy="1859248"/>
          </a:xfrm>
          <a:prstGeom prst="cloudCallout">
            <a:avLst>
              <a:gd name="adj1" fmla="val 30052"/>
              <a:gd name="adj2" fmla="val 9934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100" dirty="0"/>
          </a:p>
        </p:txBody>
      </p:sp>
      <p:sp>
        <p:nvSpPr>
          <p:cNvPr id="33" name="Llamada de nube 32"/>
          <p:cNvSpPr/>
          <p:nvPr/>
        </p:nvSpPr>
        <p:spPr>
          <a:xfrm rot="1160521">
            <a:off x="6440484" y="1275659"/>
            <a:ext cx="4247802" cy="3139482"/>
          </a:xfrm>
          <a:prstGeom prst="cloudCallout">
            <a:avLst>
              <a:gd name="adj1" fmla="val 58531"/>
              <a:gd name="adj2" fmla="val -31905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632571">
            <a:off x="9301382" y="-1271312"/>
            <a:ext cx="930276" cy="4827200"/>
          </a:xfrm>
        </p:spPr>
        <p:txBody>
          <a:bodyPr vert="vert270">
            <a:noAutofit/>
          </a:bodyPr>
          <a:lstStyle/>
          <a:p>
            <a:pPr algn="ctr"/>
            <a:r>
              <a:rPr lang="es-CO" b="1" dirty="0" smtClean="0">
                <a:solidFill>
                  <a:schemeClr val="tx1"/>
                </a:solidFill>
                <a:ea typeface="Abadi MT Condensed Extra Bold" charset="0"/>
                <a:cs typeface="Abadi MT Condensed Extra Bold" charset="0"/>
              </a:rPr>
              <a:t>¿Cuál es el deporte m</a:t>
            </a:r>
            <a:r>
              <a:rPr lang="es-ES" b="1" dirty="0" err="1" smtClean="0">
                <a:solidFill>
                  <a:schemeClr val="tx1"/>
                </a:solidFill>
                <a:ea typeface="Abadi MT Condensed Extra Bold" charset="0"/>
                <a:cs typeface="Abadi MT Condensed Extra Bold" charset="0"/>
              </a:rPr>
              <a:t>ás</a:t>
            </a:r>
            <a:r>
              <a:rPr lang="es-ES" b="1" dirty="0" smtClean="0">
                <a:solidFill>
                  <a:schemeClr val="tx1"/>
                </a:solidFill>
                <a:ea typeface="Abadi MT Condensed Extra Bold" charset="0"/>
                <a:cs typeface="Abadi MT Condensed Extra Bold" charset="0"/>
              </a:rPr>
              <a:t> difícil</a:t>
            </a:r>
            <a:r>
              <a:rPr lang="es-CO" b="1" dirty="0" smtClean="0">
                <a:solidFill>
                  <a:schemeClr val="tx1"/>
                </a:solidFill>
                <a:ea typeface="Abadi MT Condensed Extra Bold" charset="0"/>
                <a:cs typeface="Abadi MT Condensed Extra Bold" charset="0"/>
              </a:rPr>
              <a:t>?</a:t>
            </a:r>
            <a:r>
              <a:rPr lang="es-CO" b="1" dirty="0">
                <a:solidFill>
                  <a:schemeClr val="tx1"/>
                </a:solidFill>
                <a:ea typeface="Abadi MT Condensed Extra Bold" charset="0"/>
                <a:cs typeface="Abadi MT Condensed Extra Bold" charset="0"/>
              </a:rPr>
              <a:t> </a:t>
            </a: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2161263"/>
            <a:ext cx="4131745" cy="2065873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9235" y="4103838"/>
            <a:ext cx="3857065" cy="2400826"/>
          </a:xfrm>
          <a:prstGeom prst="rect">
            <a:avLst/>
          </a:prstGeom>
        </p:spPr>
      </p:pic>
      <p:pic>
        <p:nvPicPr>
          <p:cNvPr id="26" name="Imagen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80564"/>
            <a:ext cx="3492500" cy="2324100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14393" y="4672361"/>
            <a:ext cx="2377607" cy="1829643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/>
        </p:nvPicPr>
        <p:blipFill rotWithShape="1">
          <a:blip r:embed="rId8"/>
          <a:srcRect b="13229"/>
          <a:stretch/>
        </p:blipFill>
        <p:spPr>
          <a:xfrm>
            <a:off x="-135893" y="5"/>
            <a:ext cx="3935810" cy="2215549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76495" y="5"/>
            <a:ext cx="2875144" cy="2153583"/>
          </a:xfrm>
          <a:prstGeom prst="rect">
            <a:avLst/>
          </a:prstGeom>
        </p:spPr>
      </p:pic>
      <p:pic>
        <p:nvPicPr>
          <p:cNvPr id="30" name="Imagen 29"/>
          <p:cNvPicPr>
            <a:picLocks noChangeAspect="1"/>
          </p:cNvPicPr>
          <p:nvPr/>
        </p:nvPicPr>
        <p:blipFill rotWithShape="1">
          <a:blip r:embed="rId10"/>
          <a:srcRect r="9228"/>
          <a:stretch/>
        </p:blipFill>
        <p:spPr>
          <a:xfrm>
            <a:off x="6655739" y="4138863"/>
            <a:ext cx="3517913" cy="2363141"/>
          </a:xfrm>
          <a:prstGeom prst="rect">
            <a:avLst/>
          </a:prstGeom>
        </p:spPr>
      </p:pic>
      <p:sp>
        <p:nvSpPr>
          <p:cNvPr id="32" name="Título 1"/>
          <p:cNvSpPr txBox="1">
            <a:spLocks/>
          </p:cNvSpPr>
          <p:nvPr/>
        </p:nvSpPr>
        <p:spPr>
          <a:xfrm rot="5632571">
            <a:off x="7314121" y="685360"/>
            <a:ext cx="2616727" cy="4200813"/>
          </a:xfrm>
          <a:prstGeom prst="rect">
            <a:avLst/>
          </a:prstGeom>
        </p:spPr>
        <p:txBody>
          <a:bodyPr vert="vert270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b="1" dirty="0" smtClean="0">
                <a:solidFill>
                  <a:schemeClr val="tx1"/>
                </a:solidFill>
                <a:ea typeface="Abadi MT Condensed Extra Bold" charset="0"/>
                <a:cs typeface="Abadi MT Condensed Extra Bold" charset="0"/>
              </a:rPr>
              <a:t>¿</a:t>
            </a:r>
            <a:r>
              <a:rPr lang="es-ES" b="1" dirty="0" smtClean="0">
                <a:solidFill>
                  <a:schemeClr val="tx1"/>
                </a:solidFill>
                <a:ea typeface="Abadi MT Condensed Extra Bold" charset="0"/>
                <a:cs typeface="Abadi MT Condensed Extra Bold" charset="0"/>
              </a:rPr>
              <a:t>Qué Capacidades físicas se deben trabajar</a:t>
            </a:r>
            <a:r>
              <a:rPr lang="es-CO" b="1" dirty="0" smtClean="0">
                <a:solidFill>
                  <a:schemeClr val="tx1"/>
                </a:solidFill>
                <a:ea typeface="Abadi MT Condensed Extra Bold" charset="0"/>
                <a:cs typeface="Abadi MT Condensed Extra Bold" charset="0"/>
              </a:rPr>
              <a:t>? </a:t>
            </a:r>
            <a:endParaRPr lang="es-CO" b="1" dirty="0">
              <a:solidFill>
                <a:schemeClr val="tx1"/>
              </a:solidFill>
              <a:ea typeface="Abadi MT Condensed Extra Bold" charset="0"/>
              <a:cs typeface="Abadi MT Condensed Extra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54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/>
              <a:t>¿Cómo podemos mejorar las capacidades físicas de forma eficiente</a:t>
            </a:r>
            <a:r>
              <a:rPr lang="es-ES" dirty="0" smtClean="0"/>
              <a:t>?</a:t>
            </a:r>
            <a:endParaRPr lang="es-ES_tradnl" dirty="0"/>
          </a:p>
        </p:txBody>
      </p:sp>
      <p:sp>
        <p:nvSpPr>
          <p:cNvPr id="4" name="Rectángulo 3"/>
          <p:cNvSpPr/>
          <p:nvPr/>
        </p:nvSpPr>
        <p:spPr>
          <a:xfrm>
            <a:off x="2305754" y="1752145"/>
            <a:ext cx="76414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PLAN DE MEJORAMIENTO</a:t>
            </a:r>
            <a:endParaRPr lang="es-E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420023" y="2344906"/>
            <a:ext cx="2020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¿Qué?</a:t>
            </a:r>
            <a:endParaRPr lang="es-E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2610634" y="3189825"/>
            <a:ext cx="33453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¿Para q</a:t>
            </a:r>
            <a:r>
              <a:rPr lang="es-E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ué?</a:t>
            </a:r>
            <a:endParaRPr lang="es-E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6126479" y="3676650"/>
            <a:ext cx="2499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¿Cómo?</a:t>
            </a:r>
            <a:endParaRPr lang="es-E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9007630" y="4300835"/>
            <a:ext cx="27254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¿Dónde?</a:t>
            </a:r>
            <a:endParaRPr lang="es-E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344953" y="3358358"/>
            <a:ext cx="2170243" cy="304698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_tradnl" sz="2400" b="1" dirty="0" smtClean="0">
                <a:solidFill>
                  <a:schemeClr val="accent2">
                    <a:lumMod val="75000"/>
                  </a:schemeClr>
                </a:solidFill>
              </a:rPr>
              <a:t>CAPACIDADES F</a:t>
            </a: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ÍSICAS BÁSICAS Y TIPOS:</a:t>
            </a:r>
          </a:p>
          <a:p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VELOCIDAD</a:t>
            </a:r>
          </a:p>
          <a:p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FLEXIBILIDAD</a:t>
            </a:r>
          </a:p>
          <a:p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RESISTENCIA FUERZA</a:t>
            </a:r>
            <a:endParaRPr lang="es-ES_tradnl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3198181" y="4180344"/>
            <a:ext cx="2222905" cy="83099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OBJETIVO QUE SE PROPONE</a:t>
            </a:r>
            <a:endParaRPr lang="es-ES_tradnl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6126479" y="4694936"/>
            <a:ext cx="2361153" cy="156966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ACTIVIDADES ORGANIZADAS SIGUIENDO UNA SECUENCIA</a:t>
            </a:r>
            <a:endParaRPr lang="es-ES_tradnl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9388968" y="5325720"/>
            <a:ext cx="2222905" cy="83099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ESPACIO Y ORGANIZACIÓN</a:t>
            </a:r>
            <a:endParaRPr lang="es-ES_tradnl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471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449977" cy="1450757"/>
          </a:xfrm>
        </p:spPr>
        <p:txBody>
          <a:bodyPr/>
          <a:lstStyle/>
          <a:p>
            <a:r>
              <a:rPr lang="es-ES_tradnl" b="1" dirty="0" smtClean="0">
                <a:solidFill>
                  <a:srgbClr val="C00000"/>
                </a:solidFill>
              </a:rPr>
              <a:t>QU</a:t>
            </a:r>
            <a:r>
              <a:rPr lang="es-ES" b="1" dirty="0" smtClean="0">
                <a:solidFill>
                  <a:srgbClr val="C00000"/>
                </a:solidFill>
              </a:rPr>
              <a:t>É</a:t>
            </a:r>
            <a:endParaRPr lang="es-ES_tradnl" b="1" dirty="0">
              <a:solidFill>
                <a:srgbClr val="C00000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973666"/>
          </a:xfrm>
        </p:spPr>
        <p:txBody>
          <a:bodyPr>
            <a:noAutofit/>
          </a:bodyPr>
          <a:lstStyle/>
          <a:p>
            <a:r>
              <a:rPr lang="es-ES_tradnl" sz="3200" dirty="0" smtClean="0"/>
              <a:t>¿CU</a:t>
            </a:r>
            <a:r>
              <a:rPr lang="es-ES" sz="3200" dirty="0" smtClean="0"/>
              <a:t>ÁLES SON LAS CAPACIDADES MÁS IMPORTANTES PARA ESE DEPORTE?        DEFINICIÓN Y TIPOS</a:t>
            </a:r>
            <a:endParaRPr lang="es-ES_tradnl" sz="3200" dirty="0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1249680" y="3581400"/>
            <a:ext cx="3417570" cy="7848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b="1" smtClean="0">
                <a:solidFill>
                  <a:srgbClr val="C00000"/>
                </a:solidFill>
              </a:rPr>
              <a:t>PARA QUÉ</a:t>
            </a:r>
            <a:endParaRPr lang="es-ES_tradnl" b="1" dirty="0">
              <a:solidFill>
                <a:srgbClr val="C00000"/>
              </a:solidFill>
            </a:endParaRPr>
          </a:p>
        </p:txBody>
      </p:sp>
      <p:sp>
        <p:nvSpPr>
          <p:cNvPr id="5" name="Marcador de contenido 2"/>
          <p:cNvSpPr txBox="1">
            <a:spLocks/>
          </p:cNvSpPr>
          <p:nvPr/>
        </p:nvSpPr>
        <p:spPr>
          <a:xfrm>
            <a:off x="1249680" y="4921546"/>
            <a:ext cx="7075170" cy="526754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200" dirty="0" smtClean="0"/>
              <a:t>¿QUÉ NECESITO, QUÉ QUIERO MEJORAR Y QUÉ DEBO LOGRAR ANTES?</a:t>
            </a:r>
            <a:endParaRPr lang="es-ES_tradnl" sz="32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7450" y="2332567"/>
            <a:ext cx="1752600" cy="263474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0350" y="139556"/>
            <a:ext cx="2362200" cy="1571937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2550" y="145268"/>
            <a:ext cx="2868268" cy="1566225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0350" y="2781300"/>
            <a:ext cx="3467100" cy="2087458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48629" y="4989279"/>
            <a:ext cx="1868721" cy="1868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8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97279" y="547859"/>
            <a:ext cx="4457735" cy="1450757"/>
          </a:xfrm>
        </p:spPr>
        <p:txBody>
          <a:bodyPr>
            <a:normAutofit/>
          </a:bodyPr>
          <a:lstStyle/>
          <a:p>
            <a:r>
              <a:rPr lang="es-ES_tradnl" b="1" dirty="0" smtClean="0">
                <a:solidFill>
                  <a:srgbClr val="C00000"/>
                </a:solidFill>
              </a:rPr>
              <a:t>¿C</a:t>
            </a:r>
            <a:r>
              <a:rPr lang="es-ES" b="1" dirty="0" smtClean="0">
                <a:solidFill>
                  <a:srgbClr val="C00000"/>
                </a:solidFill>
              </a:rPr>
              <a:t>ÓMO? FOTOS/DIBUJOS</a:t>
            </a:r>
            <a:endParaRPr lang="es-ES_tradnl" b="1" dirty="0">
              <a:solidFill>
                <a:srgbClr val="C00000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97180" y="1991110"/>
            <a:ext cx="10058400" cy="279930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ES" sz="3200" b="1" dirty="0" smtClean="0"/>
              <a:t>JUEGOS O EJERCICIOS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ES" sz="3200" dirty="0" smtClean="0"/>
              <a:t>CUÁLES DESARROLLAN LOS TIPOS DE CADA CAPACIDAD?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ES" sz="3200" dirty="0" smtClean="0"/>
              <a:t>DESCRIBIRLO. MATERIAL NECESARIO: AROS, VALLAS,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ES" sz="3200" dirty="0" smtClean="0"/>
              <a:t>TAPAS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ES" sz="3200" b="1" dirty="0" smtClean="0"/>
              <a:t>ORGANIZACIÓN: </a:t>
            </a:r>
            <a:r>
              <a:rPr lang="es-ES" sz="3200" dirty="0"/>
              <a:t>HILERAS, </a:t>
            </a:r>
            <a:r>
              <a:rPr lang="es-ES" sz="3200" dirty="0" smtClean="0"/>
              <a:t>FILAS</a:t>
            </a:r>
            <a:r>
              <a:rPr lang="es-ES_tradnl" sz="3200" dirty="0" smtClean="0"/>
              <a:t>,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s-ES" sz="3200" dirty="0" smtClean="0"/>
              <a:t>PAREJAS, INDIVIDUAL, TODO EL GRUPO…</a:t>
            </a:r>
            <a:endParaRPr lang="es-ES_tradnl" sz="3200" dirty="0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1908810" y="5325088"/>
            <a:ext cx="2815590" cy="7848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b="1" dirty="0" smtClean="0">
                <a:solidFill>
                  <a:srgbClr val="C00000"/>
                </a:solidFill>
              </a:rPr>
              <a:t>¿DÓNDE?</a:t>
            </a:r>
            <a:endParaRPr lang="es-ES_tradnl" b="1" dirty="0">
              <a:solidFill>
                <a:srgbClr val="C00000"/>
              </a:solidFill>
            </a:endParaRPr>
          </a:p>
        </p:txBody>
      </p:sp>
      <p:sp>
        <p:nvSpPr>
          <p:cNvPr id="5" name="Marcador de contenido 2"/>
          <p:cNvSpPr txBox="1">
            <a:spLocks/>
          </p:cNvSpPr>
          <p:nvPr/>
        </p:nvSpPr>
        <p:spPr>
          <a:xfrm>
            <a:off x="4933950" y="5015991"/>
            <a:ext cx="7258050" cy="1403054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200" dirty="0" smtClean="0"/>
              <a:t>¿QUÉ ESPACIO REQUIERO? CANCHA DE CÉSPED, PISTA DE ARENA, GIMNASIO, ZONA VERDE LIBRE, CANCHA ASFALTADA?</a:t>
            </a:r>
            <a:endParaRPr lang="es-ES_tradnl" sz="32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2468" y="435484"/>
            <a:ext cx="2785612" cy="180715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7109" y="2836808"/>
            <a:ext cx="2785612" cy="207849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7154" y="423968"/>
            <a:ext cx="2543175" cy="180022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58050" y="3364990"/>
            <a:ext cx="1690454" cy="126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38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14" y="2229262"/>
            <a:ext cx="3109259" cy="206157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497" y="4220258"/>
            <a:ext cx="2438611" cy="1877731"/>
          </a:xfrm>
          <a:prstGeom prst="rect">
            <a:avLst/>
          </a:prstGeom>
        </p:spPr>
      </p:pic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992324" y="565471"/>
            <a:ext cx="2593450" cy="164619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5773" y="579529"/>
            <a:ext cx="2434277" cy="170093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7801" y="2214470"/>
            <a:ext cx="2152650" cy="2124075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7178306" y="2927890"/>
            <a:ext cx="458297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4000" dirty="0">
                <a:latin typeface="+mj-lt"/>
                <a:ea typeface="Calibri" charset="0"/>
                <a:cs typeface="Arial" charset="0"/>
              </a:rPr>
              <a:t>¿Cómo</a:t>
            </a:r>
            <a:r>
              <a:rPr lang="es-CO" sz="4000" dirty="0">
                <a:latin typeface="+mj-lt"/>
                <a:ea typeface="Calibri" charset="0"/>
                <a:cs typeface="Arial" charset="0"/>
              </a:rPr>
              <a:t> influye el entrenamiento de las capacidades </a:t>
            </a:r>
            <a:r>
              <a:rPr lang="es-CO" sz="4000" dirty="0" smtClean="0">
                <a:latin typeface="+mj-lt"/>
                <a:ea typeface="Calibri" charset="0"/>
                <a:cs typeface="Arial" charset="0"/>
              </a:rPr>
              <a:t>físicas en </a:t>
            </a:r>
            <a:r>
              <a:rPr lang="es-CO" sz="4000" dirty="0">
                <a:latin typeface="+mj-lt"/>
                <a:ea typeface="Calibri" charset="0"/>
                <a:cs typeface="Arial" charset="0"/>
              </a:rPr>
              <a:t>el desarrollo físico de las </a:t>
            </a:r>
            <a:r>
              <a:rPr lang="es-CO" sz="4000" dirty="0" smtClean="0">
                <a:latin typeface="+mj-lt"/>
                <a:ea typeface="Calibri" charset="0"/>
                <a:cs typeface="Arial" charset="0"/>
              </a:rPr>
              <a:t>personas?</a:t>
            </a:r>
            <a:r>
              <a:rPr lang="es-ES_tradnl" sz="4000" dirty="0" smtClean="0">
                <a:latin typeface="+mj-lt"/>
              </a:rPr>
              <a:t> </a:t>
            </a:r>
            <a:endParaRPr lang="es-ES_tradnl" sz="4000" dirty="0">
              <a:latin typeface="+mj-lt"/>
            </a:endParaRPr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8511185" y="259821"/>
            <a:ext cx="3152859" cy="1450757"/>
          </a:xfrm>
        </p:spPr>
        <p:txBody>
          <a:bodyPr>
            <a:normAutofit/>
          </a:bodyPr>
          <a:lstStyle/>
          <a:p>
            <a:r>
              <a:rPr lang="es-ES" b="1" smtClean="0">
                <a:solidFill>
                  <a:srgbClr val="C00000"/>
                </a:solidFill>
              </a:rPr>
              <a:t>PREGUNTA DEBATIBLE</a:t>
            </a:r>
            <a:endParaRPr lang="es-ES_tradnl" b="1" dirty="0">
              <a:solidFill>
                <a:srgbClr val="C00000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7798" y="4305628"/>
            <a:ext cx="3134011" cy="179236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2286" y="609600"/>
            <a:ext cx="2634001" cy="1615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35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ción">
  <a:themeElements>
    <a:clrScheme name="Retrospección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ció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ció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219</TotalTime>
  <Words>299</Words>
  <Application>Microsoft Office PowerPoint</Application>
  <PresentationFormat>Panorámica</PresentationFormat>
  <Paragraphs>45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7" baseType="lpstr">
      <vt:lpstr>Abadi MT Condensed Extra Bold</vt:lpstr>
      <vt:lpstr>Arial</vt:lpstr>
      <vt:lpstr>Calibri</vt:lpstr>
      <vt:lpstr>Calibri Light</vt:lpstr>
      <vt:lpstr>Times New Roman</vt:lpstr>
      <vt:lpstr>Retrospección</vt:lpstr>
      <vt:lpstr>Unidad 1 MEJORA FÍSICAMENTE EN TU DEPORTE</vt:lpstr>
      <vt:lpstr>Enunciado de indagación</vt:lpstr>
      <vt:lpstr>CONCEPTO CLAVE: Cambio</vt:lpstr>
      <vt:lpstr>¿Cuál es tu deporte preferido?</vt:lpstr>
      <vt:lpstr>¿Cuál es el deporte más difícil? </vt:lpstr>
      <vt:lpstr>¿Cómo podemos mejorar las capacidades físicas de forma eficiente?</vt:lpstr>
      <vt:lpstr>QUÉ</vt:lpstr>
      <vt:lpstr>¿CÓMO? FOTOS/DIBUJOS</vt:lpstr>
      <vt:lpstr>PREGUNTA DEBATIBLE</vt:lpstr>
      <vt:lpstr>TAREA FINAL DE LA UNIDAD</vt:lpstr>
      <vt:lpstr>ESTRUCTURA DE LA TAREA FINAL DE LA UNIDAD: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Marina Reina</dc:creator>
  <cp:lastModifiedBy>Marina Reina</cp:lastModifiedBy>
  <cp:revision>48</cp:revision>
  <dcterms:created xsi:type="dcterms:W3CDTF">2016-08-25T21:20:03Z</dcterms:created>
  <dcterms:modified xsi:type="dcterms:W3CDTF">2016-09-02T15:54:31Z</dcterms:modified>
</cp:coreProperties>
</file>